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0"/>
  </p:notesMasterIdLst>
  <p:sldIdLst>
    <p:sldId id="271" r:id="rId4"/>
    <p:sldId id="258" r:id="rId5"/>
    <p:sldId id="270" r:id="rId6"/>
    <p:sldId id="297" r:id="rId7"/>
    <p:sldId id="272" r:id="rId8"/>
    <p:sldId id="274" r:id="rId9"/>
    <p:sldId id="275" r:id="rId10"/>
    <p:sldId id="277" r:id="rId11"/>
    <p:sldId id="278" r:id="rId12"/>
    <p:sldId id="279" r:id="rId13"/>
    <p:sldId id="280" r:id="rId14"/>
    <p:sldId id="281" r:id="rId15"/>
    <p:sldId id="283" r:id="rId16"/>
    <p:sldId id="298" r:id="rId17"/>
    <p:sldId id="285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296" r:id="rId2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73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1B843C-C72C-4723-8D0D-63DF77EFDA51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D9CDA-5DAC-47F9-910B-0CE30B89E4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4031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1097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615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779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978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294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174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4830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3290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426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5582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457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454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88229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851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0108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6373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6285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1495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9357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8183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4657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7498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97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03426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1484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6260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5177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280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404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0464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927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4991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3821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1886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5556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096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8783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Dérivation</a:t>
            </a:r>
            <a:br>
              <a:rPr lang="fr-FR" sz="8900" dirty="0"/>
            </a:br>
            <a:r>
              <a:rPr lang="fr-FR"/>
              <a:t>Série 7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- IREM de Clermont-Ferrand -</a:t>
            </a:r>
          </a:p>
        </p:txBody>
      </p:sp>
    </p:spTree>
    <p:extLst>
      <p:ext uri="{BB962C8B-B14F-4D97-AF65-F5344CB8AC3E}">
        <p14:creationId xmlns:p14="http://schemas.microsoft.com/office/powerpoint/2010/main" val="393792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229600" cy="1709544"/>
              </a:xfrm>
            </p:spPr>
            <p:txBody>
              <a:bodyPr>
                <a:noAutofit/>
              </a:bodyPr>
              <a:lstStyle/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=]−∞;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[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𝒇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′(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𝒙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)=</m:t>
                      </m:r>
                      <m:f>
                        <m:f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3200" b="1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200" b="1" i="1">
                                  <a:solidFill>
                                    <a:schemeClr val="tx2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e>
                          </m:rad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²</m:t>
                          </m:r>
                        </m:den>
                      </m:f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  <a:latin typeface="Calibri"/>
                </a:endParaRPr>
              </a:p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229600" cy="1709544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755576" y="2348880"/>
            <a:ext cx="7776864" cy="1440160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12300" i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fr-FR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907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229600" cy="1493520"/>
              </a:xfrm>
            </p:spPr>
            <p:txBody>
              <a:bodyPr>
                <a:noAutofit/>
              </a:bodyPr>
              <a:lstStyle/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=]−∞;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[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fr-FR" sz="3200">
                          <a:solidFill>
                            <a:schemeClr val="tx2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fr-FR" sz="32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5</m:t>
                          </m:r>
                        </m:num>
                        <m:den>
                          <m:r>
                            <a:rPr lang="fr-FR" sz="3200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𝑥</m:t>
                          </m:r>
                        </m:den>
                      </m:f>
                      <m:r>
                        <a:rPr lang="fr-FR" sz="3200" i="1">
                          <a:solidFill>
                            <a:schemeClr val="tx2"/>
                          </a:solidFill>
                          <a:latin typeface="Cambria Math"/>
                        </a:rPr>
                        <m:t>+1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229600" cy="149352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971600" y="2348880"/>
            <a:ext cx="7560840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76676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484784"/>
                <a:ext cx="8229600" cy="1853560"/>
              </a:xfrm>
            </p:spPr>
            <p:txBody>
              <a:bodyPr>
                <a:normAutofit fontScale="92500" lnSpcReduction="20000"/>
              </a:bodyPr>
              <a:lstStyle/>
              <a:p>
                <a:pPr marL="0" lvl="0" indent="0" algn="ctr">
                  <a:buClrTx/>
                  <a:buSzTx/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5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5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=]−∞;−</m:t>
                      </m:r>
                      <m:r>
                        <a:rPr lang="fr-FR" sz="35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𝟓</m:t>
                      </m:r>
                      <m:r>
                        <a:rPr lang="fr-FR" sz="35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[</m:t>
                      </m:r>
                    </m:oMath>
                  </m:oMathPara>
                </a14:m>
                <a:endParaRPr lang="fr-FR" sz="35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5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5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5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5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5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fr-FR" sz="3500" b="1">
                          <a:solidFill>
                            <a:schemeClr val="tx2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35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5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fr-FR" sz="35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fr-FR" sz="35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fr-FR" sz="35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fr-FR" sz="35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𝟓</m:t>
                          </m:r>
                          <m:r>
                            <a:rPr lang="fr-FR" sz="35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)²</m:t>
                          </m:r>
                        </m:den>
                      </m:f>
                    </m:oMath>
                  </m:oMathPara>
                </a14:m>
                <a:endParaRPr lang="fr-FR" sz="3500" b="1" dirty="0">
                  <a:solidFill>
                    <a:schemeClr val="tx2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484784"/>
                <a:ext cx="8229600" cy="185356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1187624" y="2348880"/>
            <a:ext cx="7344816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864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229600" cy="2717656"/>
              </a:xfrm>
            </p:spPr>
            <p:txBody>
              <a:bodyPr>
                <a:noAutofit/>
              </a:bodyPr>
              <a:lstStyle/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=]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; +∞[</m:t>
                      </m:r>
                    </m:oMath>
                  </m:oMathPara>
                </a14:m>
                <a:endParaRPr lang="fr-FR" sz="3200" b="1" dirty="0">
                  <a:solidFill>
                    <a:schemeClr val="tx2"/>
                  </a:solidFill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fr-FR" sz="4000" b="1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40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den>
                    </m:f>
                  </m:oMath>
                </a14:m>
                <a:endParaRPr lang="fr-FR" sz="4000" b="1" dirty="0">
                  <a:solidFill>
                    <a:schemeClr val="tx2"/>
                  </a:solidFill>
                  <a:latin typeface="Calibri"/>
                </a:endParaRPr>
              </a:p>
              <a:p>
                <a:pPr marL="0" indent="0" algn="ctr">
                  <a:buNone/>
                </a:pPr>
                <a:br>
                  <a:rPr lang="fr-FR" sz="40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0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229600" cy="2717656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1187624" y="2348880"/>
            <a:ext cx="7344816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626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229600" cy="2069584"/>
              </a:xfrm>
            </p:spPr>
            <p:txBody>
              <a:bodyPr>
                <a:normAutofit/>
              </a:bodyPr>
              <a:lstStyle/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  <a:ea typeface="Cambria Math"/>
                        </a:rPr>
                        <m:t>ℝ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𝟓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𝒙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−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fr-FR" sz="9800" dirty="0">
                  <a:solidFill>
                    <a:schemeClr val="tx2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229600" cy="2069584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1187624" y="2348880"/>
            <a:ext cx="7344816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5826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- IREM de Clermont-Ferrand -</a:t>
            </a:r>
          </a:p>
        </p:txBody>
      </p:sp>
    </p:spTree>
    <p:extLst>
      <p:ext uri="{BB962C8B-B14F-4D97-AF65-F5344CB8AC3E}">
        <p14:creationId xmlns:p14="http://schemas.microsoft.com/office/powerpoint/2010/main" val="251007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1575440"/>
                <a:ext cx="8229600" cy="1493520"/>
              </a:xfrm>
            </p:spPr>
            <p:txBody>
              <a:bodyPr/>
              <a:lstStyle/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=]−∞;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𝒇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′(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𝒙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)=−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𝟑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𝒙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+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fr-FR" sz="9800" b="1" dirty="0">
                  <a:solidFill>
                    <a:schemeClr val="tx2"/>
                  </a:solidFill>
                  <a:latin typeface="Calibri"/>
                </a:endParaRPr>
              </a:p>
              <a:p>
                <a:pPr marL="0" indent="0" algn="ctr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1575440"/>
                <a:ext cx="8229600" cy="149352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1187624" y="2348880"/>
            <a:ext cx="7344816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2195736" y="3082382"/>
                <a:ext cx="511256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200" dirty="0">
                    <a:solidFill>
                      <a:schemeClr val="tx2">
                        <a:lumMod val="75000"/>
                      </a:schemeClr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</a:rPr>
                      <m:t>𝑥</m:t>
                    </m:r>
                    <m:r>
                      <a:rPr lang="fr-FR" sz="3200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≤</m:t>
                    </m:r>
                    <m:r>
                      <a:rPr lang="fr-FR" sz="32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0,  </m:t>
                    </m:r>
                    <m:sSup>
                      <m:sSupPr>
                        <m:ctrlPr>
                          <a:rPr lang="fr-FR" sz="3200" b="0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200" b="0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b="0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0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b="0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&gt;0</m:t>
                    </m:r>
                  </m:oMath>
                </a14:m>
                <a:endParaRPr lang="fr-FR" sz="3200" b="0" dirty="0">
                  <a:solidFill>
                    <a:schemeClr val="tx2">
                      <a:lumMod val="75000"/>
                    </a:schemeClr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3082382"/>
                <a:ext cx="5112568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2980" t="-12500" b="-343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/>
              <p:cNvSpPr txBox="1"/>
              <p:nvPr/>
            </p:nvSpPr>
            <p:spPr>
              <a:xfrm>
                <a:off x="1115616" y="4097747"/>
                <a:ext cx="7128792" cy="523220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52000">
                    <a:schemeClr val="tx2">
                      <a:lumMod val="20000"/>
                      <a:lumOff val="8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txBody>
              <a:bodyPr wrap="square" rtlCol="0">
                <a:spAutoFit/>
              </a:bodyPr>
              <a:lstStyle/>
              <a:p>
                <a:r>
                  <a:rPr lang="fr-FR" sz="2800" dirty="0"/>
                  <a:t>La fonction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lang="fr-FR" sz="2800" dirty="0"/>
                  <a:t> est strictement croissante sur </a:t>
                </a:r>
                <a:r>
                  <a:rPr lang="fr-FR" sz="2800" i="1" dirty="0"/>
                  <a:t>I</a:t>
                </a:r>
                <a:r>
                  <a:rPr lang="fr-FR" sz="2800" dirty="0"/>
                  <a:t>.</a:t>
                </a:r>
              </a:p>
            </p:txBody>
          </p:sp>
        </mc:Choice>
        <mc:Fallback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097747"/>
                <a:ext cx="7128792" cy="523220"/>
              </a:xfrm>
              <a:prstGeom prst="rect">
                <a:avLst/>
              </a:prstGeom>
              <a:blipFill>
                <a:blip r:embed="rId4"/>
                <a:stretch>
                  <a:fillRect l="-1711" t="-10465" r="-684" b="-325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650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575440"/>
                <a:ext cx="8229600" cy="1493520"/>
              </a:xfrm>
            </p:spPr>
            <p:txBody>
              <a:bodyPr>
                <a:normAutofit lnSpcReduction="10000"/>
              </a:bodyPr>
              <a:lstStyle/>
              <a:p>
                <a:pPr marL="0" lvl="0" indent="0" algn="ctr">
                  <a:buClrTx/>
                  <a:buSzTx/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=[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;+∞[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=−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𝟕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𝒙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−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fr-FR" sz="9800" dirty="0">
                  <a:solidFill>
                    <a:schemeClr val="tx2"/>
                  </a:solidFill>
                  <a:latin typeface="Calibri"/>
                </a:endParaRPr>
              </a:p>
              <a:p>
                <a:pPr marL="0" indent="0" algn="ctr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575440"/>
                <a:ext cx="8229600" cy="149352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1259632" y="2348880"/>
            <a:ext cx="7128792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051720" y="3244333"/>
                <a:ext cx="554461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3200" dirty="0">
                    <a:solidFill>
                      <a:schemeClr val="tx2">
                        <a:lumMod val="75000"/>
                      </a:schemeClr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200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</a:rPr>
                      <m:t>𝑥</m:t>
                    </m:r>
                    <m:r>
                      <a:rPr lang="fr-FR" sz="3200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≥0,  </m:t>
                    </m:r>
                    <m:sSup>
                      <m:sSupPr>
                        <m:ctrlPr>
                          <a:rPr lang="fr-FR" sz="3200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&lt;</m:t>
                    </m:r>
                    <m:r>
                      <a:rPr lang="fr-FR" sz="3200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endParaRPr lang="fr-FR" sz="3200" dirty="0">
                  <a:solidFill>
                    <a:schemeClr val="tx2">
                      <a:lumMod val="75000"/>
                    </a:schemeClr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3244333"/>
                <a:ext cx="5544616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2860" t="-12500" b="-343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/>
              <p:cNvSpPr txBox="1"/>
              <p:nvPr/>
            </p:nvSpPr>
            <p:spPr>
              <a:xfrm>
                <a:off x="827584" y="4123626"/>
                <a:ext cx="7488832" cy="523220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52000">
                    <a:schemeClr val="tx2">
                      <a:lumMod val="20000"/>
                      <a:lumOff val="8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txBody>
              <a:bodyPr wrap="square" rtlCol="0">
                <a:spAutoFit/>
              </a:bodyPr>
              <a:lstStyle/>
              <a:p>
                <a:r>
                  <a:rPr lang="fr-FR" sz="2800" dirty="0"/>
                  <a:t>La fonction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lang="fr-FR" sz="2800" dirty="0"/>
                  <a:t> est strictement décroissante sur </a:t>
                </a:r>
                <a:r>
                  <a:rPr lang="fr-FR" sz="2800" i="1" dirty="0"/>
                  <a:t>I</a:t>
                </a:r>
                <a:r>
                  <a:rPr lang="fr-FR" sz="2800" dirty="0"/>
                  <a:t>.</a:t>
                </a:r>
              </a:p>
            </p:txBody>
          </p:sp>
        </mc:Choice>
        <mc:Fallback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4123626"/>
                <a:ext cx="7488832" cy="523220"/>
              </a:xfrm>
              <a:prstGeom prst="rect">
                <a:avLst/>
              </a:prstGeom>
              <a:blipFill>
                <a:blip r:embed="rId4"/>
                <a:stretch>
                  <a:fillRect l="-1710" t="-10465" r="-733" b="-325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640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229600" cy="1239605"/>
              </a:xfrm>
            </p:spPr>
            <p:txBody>
              <a:bodyPr>
                <a:noAutofit/>
              </a:bodyPr>
              <a:lstStyle/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  <a:ea typeface="Cambria Math"/>
                        </a:rPr>
                        <m:t>ℝ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𝒙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²</m:t>
                      </m:r>
                      <m:r>
                        <a:rPr lang="fr-FR" sz="3200" b="1">
                          <a:solidFill>
                            <a:schemeClr val="tx2"/>
                          </a:solidFill>
                          <a:latin typeface="Cambria Math"/>
                        </a:rPr>
                        <m:t>+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fr-FR" sz="3200" b="1" dirty="0">
                  <a:solidFill>
                    <a:schemeClr val="tx2"/>
                  </a:solidFill>
                  <a:latin typeface="Calibri"/>
                </a:endParaRPr>
              </a:p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229600" cy="1239605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1187624" y="2348880"/>
            <a:ext cx="7344816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4000" dirty="0">
              <a:solidFill>
                <a:schemeClr val="tx2"/>
              </a:solidFill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380058" y="3175085"/>
                <a:ext cx="495994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fr-FR" sz="3200" dirty="0">
                    <a:solidFill>
                      <a:srgbClr val="073E87">
                        <a:lumMod val="75000"/>
                      </a:srgbClr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</a:rPr>
                      <m:t>𝑥</m:t>
                    </m:r>
                    <m:r>
                      <a:rPr lang="fr-FR" sz="3200" i="1" smtClean="0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200" i="1" smtClean="0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  <a:ea typeface="Cambria Math"/>
                      </a:rPr>
                      <m:t>,  </m:t>
                    </m:r>
                    <m:sSup>
                      <m:sSupPr>
                        <m:ctrlP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  <a:ea typeface="Cambria Math"/>
                      </a:rPr>
                      <m:t>&gt;0</m:t>
                    </m:r>
                  </m:oMath>
                </a14:m>
                <a:endParaRPr lang="fr-FR" sz="3200" dirty="0">
                  <a:solidFill>
                    <a:srgbClr val="073E87">
                      <a:lumMod val="75000"/>
                    </a:srgbClr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0058" y="3175085"/>
                <a:ext cx="4959948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3071" t="-12500" b="-343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/>
              <p:cNvSpPr txBox="1"/>
              <p:nvPr/>
            </p:nvSpPr>
            <p:spPr>
              <a:xfrm>
                <a:off x="899592" y="4106374"/>
                <a:ext cx="7212874" cy="523220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52000">
                    <a:schemeClr val="tx2">
                      <a:lumMod val="20000"/>
                      <a:lumOff val="8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txBody>
              <a:bodyPr wrap="square" rtlCol="0">
                <a:spAutoFit/>
              </a:bodyPr>
              <a:lstStyle/>
              <a:p>
                <a:r>
                  <a:rPr lang="fr-FR" sz="2800" dirty="0"/>
                  <a:t>La fonction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lang="fr-FR" sz="2800" dirty="0"/>
                  <a:t> est strictement croissante sur </a:t>
                </a:r>
                <a:r>
                  <a:rPr lang="fr-FR" sz="2800" i="1" dirty="0"/>
                  <a:t>I</a:t>
                </a:r>
                <a:r>
                  <a:rPr lang="fr-FR" sz="2800" dirty="0"/>
                  <a:t>.</a:t>
                </a:r>
              </a:p>
            </p:txBody>
          </p:sp>
        </mc:Choice>
        <mc:Fallback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4106374"/>
                <a:ext cx="7212874" cy="523220"/>
              </a:xfrm>
              <a:prstGeom prst="rect">
                <a:avLst/>
              </a:prstGeom>
              <a:blipFill>
                <a:blip r:embed="rId4"/>
                <a:stretch>
                  <a:fillRect l="-1775" t="-11765" b="-3411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338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86458" y="1602120"/>
                <a:ext cx="8229600" cy="1493520"/>
              </a:xfrm>
            </p:spPr>
            <p:txBody>
              <a:bodyPr>
                <a:normAutofit lnSpcReduction="10000"/>
              </a:bodyPr>
              <a:lstStyle/>
              <a:p>
                <a:pPr marL="0" lvl="0" indent="0" algn="ctr">
                  <a:buClrTx/>
                  <a:buSzTx/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  <a:ea typeface="Cambria Math"/>
                        </a:rPr>
                        <m:t>ℝ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=−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fr-FR" sz="3200" b="1">
                          <a:solidFill>
                            <a:schemeClr val="tx2"/>
                          </a:solidFill>
                          <a:latin typeface="Cambria Math"/>
                        </a:rPr>
                        <m:t>−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fr-FR" sz="9800" b="1" dirty="0">
                  <a:solidFill>
                    <a:schemeClr val="tx2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6458" y="1602120"/>
                <a:ext cx="8229600" cy="149352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1187624" y="2348880"/>
            <a:ext cx="7344816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380058" y="3187576"/>
                <a:ext cx="495994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fr-FR" sz="3200" dirty="0">
                    <a:solidFill>
                      <a:srgbClr val="073E87">
                        <a:lumMod val="75000"/>
                      </a:srgbClr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</a:rPr>
                      <m:t>𝑥</m:t>
                    </m:r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  <a:ea typeface="Cambria Math"/>
                      </a:rPr>
                      <m:t>,  </m:t>
                    </m:r>
                    <m:sSup>
                      <m:sSupPr>
                        <m:ctrlP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b="0" i="1" smtClean="0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  <a:ea typeface="Cambria Math"/>
                      </a:rPr>
                      <m:t>&lt;</m:t>
                    </m:r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endParaRPr lang="fr-FR" sz="3200" dirty="0">
                  <a:solidFill>
                    <a:srgbClr val="073E87">
                      <a:lumMod val="75000"/>
                    </a:srgbClr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0058" y="3187576"/>
                <a:ext cx="4959948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3071" t="-12500" b="-343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/>
              <p:cNvSpPr txBox="1"/>
              <p:nvPr/>
            </p:nvSpPr>
            <p:spPr>
              <a:xfrm>
                <a:off x="620462" y="4114900"/>
                <a:ext cx="7416824" cy="523220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52000">
                    <a:schemeClr val="tx2">
                      <a:lumMod val="20000"/>
                      <a:lumOff val="8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txBody>
              <a:bodyPr wrap="square" rtlCol="0">
                <a:spAutoFit/>
              </a:bodyPr>
              <a:lstStyle/>
              <a:p>
                <a:r>
                  <a:rPr lang="fr-FR" sz="2800" dirty="0"/>
                  <a:t>La fonction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lang="fr-FR" sz="2800" dirty="0"/>
                  <a:t> est strictement décroissante sur </a:t>
                </a:r>
                <a:r>
                  <a:rPr lang="fr-FR" sz="2800" i="1" dirty="0"/>
                  <a:t>I</a:t>
                </a:r>
                <a:r>
                  <a:rPr lang="fr-FR" sz="2800" dirty="0"/>
                  <a:t>.</a:t>
                </a:r>
              </a:p>
            </p:txBody>
          </p:sp>
        </mc:Choice>
        <mc:Fallback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462" y="4114900"/>
                <a:ext cx="7416824" cy="523220"/>
              </a:xfrm>
              <a:prstGeom prst="rect">
                <a:avLst/>
              </a:prstGeom>
              <a:blipFill>
                <a:blip r:embed="rId4"/>
                <a:stretch>
                  <a:fillRect l="-1727" t="-10465" r="-1645" b="-325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43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539552" y="1916832"/>
                <a:ext cx="8136904" cy="20621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</m:oMath>
                </a14:m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est une fonction définie et dérivable sur un intervalle </a:t>
                </a:r>
                <a:r>
                  <a:rPr lang="fr-FR" sz="3200" b="1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I</a:t>
                </a:r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</a:p>
              <a:p>
                <a:pPr algn="ctr"/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et </a:t>
                </a:r>
                <a14:m>
                  <m:oMath xmlns:m="http://schemas.openxmlformats.org/officeDocument/2006/math"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′</m:t>
                    </m:r>
                  </m:oMath>
                </a14:m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sa fonction dérivée.</a:t>
                </a:r>
              </a:p>
              <a:p>
                <a:pPr algn="ctr"/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 le sens de variation de </a:t>
                </a:r>
                <a14:m>
                  <m:oMath xmlns:m="http://schemas.openxmlformats.org/officeDocument/2006/math"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sur </a:t>
                </a:r>
                <a:r>
                  <a:rPr lang="fr-FR" sz="3200" b="1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I</a:t>
                </a:r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916832"/>
                <a:ext cx="8136904" cy="2062103"/>
              </a:xfrm>
              <a:prstGeom prst="rect">
                <a:avLst/>
              </a:prstGeom>
              <a:blipFill>
                <a:blip r:embed="rId3"/>
                <a:stretch>
                  <a:fillRect l="-975" t="-3835" r="-1049" b="-855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88845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78816" y="1639194"/>
                <a:ext cx="8229600" cy="1728192"/>
              </a:xfrm>
            </p:spPr>
            <p:txBody>
              <a:bodyPr>
                <a:noAutofit/>
              </a:bodyPr>
              <a:lstStyle/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=]−∞;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[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𝒇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′(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𝒙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)=</m:t>
                      </m:r>
                      <m:f>
                        <m:f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𝟕</m:t>
                          </m:r>
                        </m:num>
                        <m:den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  <a:latin typeface="Calibri"/>
                </a:endParaRPr>
              </a:p>
              <a:p>
                <a:pPr marL="0" indent="0" algn="ctr">
                  <a:buNone/>
                </a:pPr>
                <a: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 </a:t>
                </a: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8816" y="1639194"/>
                <a:ext cx="8229600" cy="1728192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787536" y="1628800"/>
            <a:ext cx="7920880" cy="24482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12300" dirty="0">
              <a:solidFill>
                <a:schemeClr val="tx2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fr-FR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051720" y="3244333"/>
                <a:ext cx="554461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3200" dirty="0">
                    <a:solidFill>
                      <a:schemeClr val="tx2">
                        <a:lumMod val="75000"/>
                      </a:schemeClr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200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</a:rPr>
                      <m:t>𝑥</m:t>
                    </m:r>
                    <m:r>
                      <a:rPr lang="fr-FR" sz="32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</a:rPr>
                      <m:t>&lt;</m:t>
                    </m:r>
                    <m:r>
                      <a:rPr lang="fr-FR" sz="3200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0,  </m:t>
                    </m:r>
                    <m:sSup>
                      <m:sSupPr>
                        <m:ctrlPr>
                          <a:rPr lang="fr-FR" sz="3200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&lt;</m:t>
                    </m:r>
                    <m:r>
                      <a:rPr lang="fr-FR" sz="3200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endParaRPr lang="fr-FR" sz="3200" dirty="0">
                  <a:solidFill>
                    <a:schemeClr val="tx2">
                      <a:lumMod val="75000"/>
                    </a:schemeClr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3244333"/>
                <a:ext cx="5544616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2860" t="-12500" b="-343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/>
              <p:cNvSpPr txBox="1"/>
              <p:nvPr/>
            </p:nvSpPr>
            <p:spPr>
              <a:xfrm>
                <a:off x="759663" y="4077072"/>
                <a:ext cx="7416824" cy="523220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52000">
                    <a:schemeClr val="tx2">
                      <a:lumMod val="20000"/>
                      <a:lumOff val="8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txBody>
              <a:bodyPr wrap="square" rtlCol="0">
                <a:spAutoFit/>
              </a:bodyPr>
              <a:lstStyle/>
              <a:p>
                <a:r>
                  <a:rPr lang="fr-FR" sz="2800" dirty="0"/>
                  <a:t>La fonction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lang="fr-FR" sz="2800" dirty="0"/>
                  <a:t> est strictement décroissante sur </a:t>
                </a:r>
                <a:r>
                  <a:rPr lang="fr-FR" sz="2800" i="1" dirty="0"/>
                  <a:t>I</a:t>
                </a:r>
                <a:r>
                  <a:rPr lang="fr-FR" sz="2800" dirty="0"/>
                  <a:t>.</a:t>
                </a:r>
              </a:p>
            </p:txBody>
          </p:sp>
        </mc:Choice>
        <mc:Fallback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663" y="4077072"/>
                <a:ext cx="7416824" cy="523220"/>
              </a:xfrm>
              <a:prstGeom prst="rect">
                <a:avLst/>
              </a:prstGeom>
              <a:blipFill>
                <a:blip r:embed="rId4"/>
                <a:stretch>
                  <a:fillRect l="-1727" t="-11628" r="-1645" b="-325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064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229600" cy="1709544"/>
              </a:xfrm>
            </p:spPr>
            <p:txBody>
              <a:bodyPr>
                <a:noAutofit/>
              </a:bodyPr>
              <a:lstStyle/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=]−∞;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[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𝒇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′(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𝒙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)=</m:t>
                      </m:r>
                      <m:f>
                        <m:f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3200" b="1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200" b="1" i="1">
                                  <a:solidFill>
                                    <a:schemeClr val="tx2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e>
                          </m:rad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²</m:t>
                          </m:r>
                        </m:den>
                      </m:f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  <a:latin typeface="Calibri"/>
                </a:endParaRPr>
              </a:p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229600" cy="1709544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755576" y="2348880"/>
            <a:ext cx="7776864" cy="1440160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12300" i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fr-FR" sz="40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051720" y="3645024"/>
                <a:ext cx="554461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3200" dirty="0">
                    <a:solidFill>
                      <a:schemeClr val="tx2">
                        <a:lumMod val="75000"/>
                      </a:schemeClr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200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</a:rPr>
                      <m:t>𝑥</m:t>
                    </m:r>
                    <m:r>
                      <a:rPr lang="fr-FR" sz="3200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</a:rPr>
                      <m:t>&lt;0,  </m:t>
                    </m:r>
                    <m:sSup>
                      <m:sSupPr>
                        <m:ctrlPr>
                          <a:rPr lang="fr-FR" sz="3200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&gt;</m:t>
                    </m:r>
                    <m:r>
                      <a:rPr lang="fr-FR" sz="3200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endParaRPr lang="fr-FR" sz="3200" dirty="0">
                  <a:solidFill>
                    <a:schemeClr val="tx2">
                      <a:lumMod val="75000"/>
                    </a:schemeClr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3645024"/>
                <a:ext cx="5544616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2860" t="-12500" b="-343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/>
              <p:cNvSpPr txBox="1"/>
              <p:nvPr/>
            </p:nvSpPr>
            <p:spPr>
              <a:xfrm>
                <a:off x="971600" y="4509120"/>
                <a:ext cx="7131425" cy="523220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52000">
                    <a:schemeClr val="tx2">
                      <a:lumMod val="20000"/>
                      <a:lumOff val="8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txBody>
              <a:bodyPr wrap="square" rtlCol="0">
                <a:spAutoFit/>
              </a:bodyPr>
              <a:lstStyle/>
              <a:p>
                <a:r>
                  <a:rPr lang="fr-FR" sz="2800" dirty="0"/>
                  <a:t>La fonction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lang="fr-FR" sz="2800" dirty="0"/>
                  <a:t> est strictement croissante sur </a:t>
                </a:r>
                <a:r>
                  <a:rPr lang="fr-FR" sz="2800" i="1" dirty="0"/>
                  <a:t>I</a:t>
                </a:r>
                <a:r>
                  <a:rPr lang="fr-FR" sz="2800" dirty="0"/>
                  <a:t>.</a:t>
                </a:r>
              </a:p>
            </p:txBody>
          </p:sp>
        </mc:Choice>
        <mc:Fallback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4509120"/>
                <a:ext cx="7131425" cy="523220"/>
              </a:xfrm>
              <a:prstGeom prst="rect">
                <a:avLst/>
              </a:prstGeom>
              <a:blipFill>
                <a:blip r:embed="rId4"/>
                <a:stretch>
                  <a:fillRect l="-1709" t="-11628" r="-598" b="-325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881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229600" cy="1493520"/>
              </a:xfrm>
            </p:spPr>
            <p:txBody>
              <a:bodyPr>
                <a:noAutofit/>
              </a:bodyPr>
              <a:lstStyle/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=]−∞;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[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fr-FR" sz="3200">
                          <a:solidFill>
                            <a:schemeClr val="tx2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fr-FR" sz="32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5</m:t>
                          </m:r>
                        </m:num>
                        <m:den>
                          <m:r>
                            <a:rPr lang="fr-FR" sz="3200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𝑥</m:t>
                          </m:r>
                        </m:den>
                      </m:f>
                      <m:r>
                        <a:rPr lang="fr-FR" sz="3200" i="1">
                          <a:solidFill>
                            <a:schemeClr val="tx2"/>
                          </a:solidFill>
                          <a:latin typeface="Cambria Math"/>
                        </a:rPr>
                        <m:t>+1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229600" cy="149352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971600" y="2348880"/>
            <a:ext cx="7560840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051720" y="3496652"/>
                <a:ext cx="5850803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fr-FR" sz="3200" dirty="0">
                    <a:solidFill>
                      <a:srgbClr val="073E87">
                        <a:lumMod val="75000"/>
                      </a:srgbClr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</a:rPr>
                      <m:t>𝑥</m:t>
                    </m:r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</a:rPr>
                      <m:t>&lt;0,  </m:t>
                    </m:r>
                    <m:sSup>
                      <m:sSupPr>
                        <m:ctrlP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  <a:ea typeface="Cambria Math"/>
                      </a:rPr>
                      <m:t>&gt;0</m:t>
                    </m:r>
                  </m:oMath>
                </a14:m>
                <a:endParaRPr lang="fr-FR" sz="3200" dirty="0">
                  <a:solidFill>
                    <a:srgbClr val="073E87">
                      <a:lumMod val="75000"/>
                    </a:srgbClr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3496652"/>
                <a:ext cx="5850803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2711" t="-12500" b="-343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/>
              <p:cNvSpPr txBox="1"/>
              <p:nvPr/>
            </p:nvSpPr>
            <p:spPr>
              <a:xfrm>
                <a:off x="1000752" y="4509120"/>
                <a:ext cx="7059417" cy="523220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52000">
                    <a:schemeClr val="tx2">
                      <a:lumMod val="20000"/>
                      <a:lumOff val="8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txBody>
              <a:bodyPr wrap="square" rtlCol="0">
                <a:spAutoFit/>
              </a:bodyPr>
              <a:lstStyle/>
              <a:p>
                <a:r>
                  <a:rPr lang="fr-FR" sz="2800" dirty="0"/>
                  <a:t>La fonction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lang="fr-FR" sz="2800" dirty="0"/>
                  <a:t> est strictement croissante sur </a:t>
                </a:r>
                <a:r>
                  <a:rPr lang="fr-FR" sz="2800" i="1" dirty="0"/>
                  <a:t>I</a:t>
                </a:r>
                <a:r>
                  <a:rPr lang="fr-FR" sz="2800" dirty="0"/>
                  <a:t>.</a:t>
                </a:r>
              </a:p>
            </p:txBody>
          </p:sp>
        </mc:Choice>
        <mc:Fallback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752" y="4509120"/>
                <a:ext cx="7059417" cy="523220"/>
              </a:xfrm>
              <a:prstGeom prst="rect">
                <a:avLst/>
              </a:prstGeom>
              <a:blipFill>
                <a:blip r:embed="rId4"/>
                <a:stretch>
                  <a:fillRect l="-1727" t="-11628" r="-1641" b="-325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680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484784"/>
                <a:ext cx="8229600" cy="1853560"/>
              </a:xfrm>
            </p:spPr>
            <p:txBody>
              <a:bodyPr>
                <a:normAutofit fontScale="92500" lnSpcReduction="10000"/>
              </a:bodyPr>
              <a:lstStyle/>
              <a:p>
                <a:pPr marL="0" lvl="0" indent="0" algn="ctr">
                  <a:buClrTx/>
                  <a:buSzTx/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=]−∞;−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𝟓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[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fr-FR" sz="3200" b="1">
                          <a:solidFill>
                            <a:schemeClr val="tx2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𝟓</m:t>
                          </m:r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)²</m:t>
                          </m:r>
                        </m:den>
                      </m:f>
                    </m:oMath>
                  </m:oMathPara>
                </a14:m>
                <a:endParaRPr lang="fr-FR" sz="3200" b="1" dirty="0">
                  <a:solidFill>
                    <a:schemeClr val="tx2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484784"/>
                <a:ext cx="8229600" cy="185356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1187624" y="2348880"/>
            <a:ext cx="7344816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40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051720" y="3573016"/>
                <a:ext cx="5760640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fr-FR" sz="3200" dirty="0">
                    <a:solidFill>
                      <a:srgbClr val="073E87">
                        <a:lumMod val="75000"/>
                      </a:srgbClr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</a:rPr>
                      <m:t>𝑥</m:t>
                    </m:r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</a:rPr>
                      <m:t>&lt;−5,  </m:t>
                    </m:r>
                    <m:sSup>
                      <m:sSupPr>
                        <m:ctrlP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b="0" i="1" smtClean="0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  <a:ea typeface="Cambria Math"/>
                      </a:rPr>
                      <m:t>&lt;</m:t>
                    </m:r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endParaRPr lang="fr-FR" sz="3200" dirty="0">
                  <a:solidFill>
                    <a:srgbClr val="073E87">
                      <a:lumMod val="75000"/>
                    </a:srgbClr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3573016"/>
                <a:ext cx="5760640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2751" t="-12500" b="-343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/>
              <p:cNvSpPr txBox="1"/>
              <p:nvPr/>
            </p:nvSpPr>
            <p:spPr>
              <a:xfrm>
                <a:off x="899592" y="4480746"/>
                <a:ext cx="7419457" cy="523220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52000">
                    <a:schemeClr val="tx2">
                      <a:lumMod val="20000"/>
                      <a:lumOff val="8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txBody>
              <a:bodyPr wrap="square" rtlCol="0">
                <a:spAutoFit/>
              </a:bodyPr>
              <a:lstStyle/>
              <a:p>
                <a:r>
                  <a:rPr lang="fr-FR" sz="2800" dirty="0"/>
                  <a:t>La fonction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lang="fr-FR" sz="2800" dirty="0"/>
                  <a:t> est strictement décroissante sur </a:t>
                </a:r>
                <a:r>
                  <a:rPr lang="fr-FR" sz="2800" i="1" dirty="0"/>
                  <a:t>I</a:t>
                </a:r>
                <a:r>
                  <a:rPr lang="fr-FR" sz="2800" dirty="0"/>
                  <a:t>.</a:t>
                </a:r>
              </a:p>
            </p:txBody>
          </p:sp>
        </mc:Choice>
        <mc:Fallback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4480746"/>
                <a:ext cx="7419457" cy="523220"/>
              </a:xfrm>
              <a:prstGeom prst="rect">
                <a:avLst/>
              </a:prstGeom>
              <a:blipFill>
                <a:blip r:embed="rId4"/>
                <a:stretch>
                  <a:fillRect l="-1726" t="-10465" r="-1643" b="-325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14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229600" cy="2213600"/>
              </a:xfrm>
            </p:spPr>
            <p:txBody>
              <a:bodyPr>
                <a:normAutofit fontScale="70000" lnSpcReduction="20000"/>
              </a:bodyPr>
              <a:lstStyle/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1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41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=]</m:t>
                      </m:r>
                      <m:r>
                        <a:rPr lang="fr-FR" sz="41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41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; +∞[</m:t>
                      </m:r>
                    </m:oMath>
                  </m:oMathPara>
                </a14:m>
                <a:endParaRPr lang="fr-FR" sz="41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fr-FR" sz="3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800" b="1" i="1" smtClean="0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</m:oMath>
                </a14:m>
                <a:r>
                  <a:rPr lang="fr-FR" sz="4200" b="1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52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5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fr-FR" sz="5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5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fr-FR" sz="5200" b="1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52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den>
                    </m:f>
                  </m:oMath>
                </a14:m>
                <a:endParaRPr lang="fr-FR" sz="5200" b="1" dirty="0">
                  <a:solidFill>
                    <a:schemeClr val="tx2"/>
                  </a:solidFill>
                  <a:latin typeface="Calibri"/>
                </a:endParaRPr>
              </a:p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229600" cy="22136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1187624" y="2348880"/>
            <a:ext cx="7344816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40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051720" y="3496652"/>
                <a:ext cx="5850803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fr-FR" sz="3200" dirty="0">
                    <a:solidFill>
                      <a:srgbClr val="073E87">
                        <a:lumMod val="75000"/>
                      </a:srgbClr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</a:rPr>
                      <m:t>𝑥</m:t>
                    </m:r>
                    <m:r>
                      <a:rPr lang="fr-FR" sz="3200" b="0" i="1" smtClean="0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</a:rPr>
                      <m:t>&gt;</m:t>
                    </m:r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  <a:ea typeface="Cambria Math"/>
                      </a:rPr>
                      <m:t>0,  </m:t>
                    </m:r>
                    <m:sSup>
                      <m:sSupPr>
                        <m:ctrlP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solidFill>
                              <a:srgbClr val="073E87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b="0" i="1" smtClean="0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  <a:ea typeface="Cambria Math"/>
                      </a:rPr>
                      <m:t>&lt;</m:t>
                    </m:r>
                    <m:r>
                      <a:rPr lang="fr-FR" sz="3200" i="1">
                        <a:solidFill>
                          <a:srgbClr val="073E87">
                            <a:lumMod val="75000"/>
                          </a:srgbClr>
                        </a:solidFill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endParaRPr lang="fr-FR" sz="3200" dirty="0">
                  <a:solidFill>
                    <a:srgbClr val="073E87">
                      <a:lumMod val="75000"/>
                    </a:srgbClr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3496652"/>
                <a:ext cx="5850803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2711" t="-12500" b="-343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/>
              <p:cNvSpPr txBox="1"/>
              <p:nvPr/>
            </p:nvSpPr>
            <p:spPr>
              <a:xfrm>
                <a:off x="755576" y="4497998"/>
                <a:ext cx="7419457" cy="523220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52000">
                    <a:schemeClr val="tx2">
                      <a:lumMod val="20000"/>
                      <a:lumOff val="8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txBody>
              <a:bodyPr wrap="square" rtlCol="0">
                <a:spAutoFit/>
              </a:bodyPr>
              <a:lstStyle/>
              <a:p>
                <a:r>
                  <a:rPr lang="fr-FR" sz="2800" dirty="0"/>
                  <a:t>La fonction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lang="fr-FR" sz="2800" dirty="0"/>
                  <a:t> est strictement décroissante sur </a:t>
                </a:r>
                <a:r>
                  <a:rPr lang="fr-FR" sz="2800" i="1" dirty="0"/>
                  <a:t>I</a:t>
                </a:r>
                <a:r>
                  <a:rPr lang="fr-FR" sz="2800" dirty="0"/>
                  <a:t>.</a:t>
                </a:r>
              </a:p>
            </p:txBody>
          </p:sp>
        </mc:Choice>
        <mc:Fallback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4497998"/>
                <a:ext cx="7419457" cy="523220"/>
              </a:xfrm>
              <a:prstGeom prst="rect">
                <a:avLst/>
              </a:prstGeom>
              <a:blipFill>
                <a:blip r:embed="rId4"/>
                <a:stretch>
                  <a:fillRect l="-1726" t="-11628" r="-1643" b="-325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219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229600" cy="2069584"/>
              </a:xfrm>
            </p:spPr>
            <p:txBody>
              <a:bodyPr>
                <a:normAutofit/>
              </a:bodyPr>
              <a:lstStyle/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  <a:ea typeface="Cambria Math"/>
                        </a:rPr>
                        <m:t>ℝ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𝟓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𝒙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−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fr-FR" sz="9800" dirty="0">
                  <a:solidFill>
                    <a:schemeClr val="tx2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229600" cy="2069584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1187624" y="2348880"/>
            <a:ext cx="7344816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40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771800" y="3227883"/>
                <a:ext cx="3703258" cy="10175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i="1" smtClean="0">
                              <a:solidFill>
                                <a:srgbClr val="073E87">
                                  <a:lumMod val="7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fr-FR" sz="3200" i="1">
                              <a:solidFill>
                                <a:srgbClr val="073E87">
                                  <a:lumMod val="75000"/>
                                </a:srgbClr>
                              </a:solidFill>
                              <a:latin typeface="Cambria Math"/>
                              <a:ea typeface="Cambria Math"/>
                            </a:rPr>
                            <m:t>𝑓</m:t>
                          </m:r>
                        </m:e>
                        <m:sup>
                          <m:r>
                            <a:rPr lang="fr-FR" sz="3200" i="1">
                              <a:solidFill>
                                <a:srgbClr val="073E87">
                                  <a:lumMod val="75000"/>
                                </a:srgbClr>
                              </a:solidFill>
                              <a:latin typeface="Cambria Math"/>
                              <a:ea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i="1">
                              <a:solidFill>
                                <a:srgbClr val="073E87">
                                  <a:lumMod val="7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3200" i="1">
                              <a:solidFill>
                                <a:srgbClr val="073E87">
                                  <a:lumMod val="75000"/>
                                </a:srgbClr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d>
                      <m:r>
                        <a:rPr lang="fr-FR" sz="3200" b="0" i="1" smtClean="0">
                          <a:solidFill>
                            <a:srgbClr val="073E87">
                              <a:lumMod val="75000"/>
                            </a:srgbClr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r>
                        <a:rPr lang="fr-FR" sz="3200" i="1">
                          <a:solidFill>
                            <a:srgbClr val="073E87">
                              <a:lumMod val="75000"/>
                            </a:srgbClr>
                          </a:solidFill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fr-FR" sz="3200" i="1" smtClean="0">
                          <a:solidFill>
                            <a:srgbClr val="073E87">
                              <a:lumMod val="75000"/>
                            </a:srgbClr>
                          </a:solidFill>
                          <a:latin typeface="Cambria Math"/>
                          <a:ea typeface="Cambria Math"/>
                        </a:rPr>
                        <m:t>⟺</m:t>
                      </m:r>
                      <m:r>
                        <a:rPr lang="fr-FR" sz="3200" b="0" i="1" smtClean="0">
                          <a:solidFill>
                            <a:srgbClr val="073E87">
                              <a:lumMod val="75000"/>
                            </a:srgbClr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fr-FR" sz="3200" b="0" i="1" smtClean="0">
                          <a:solidFill>
                            <a:srgbClr val="073E87">
                              <a:lumMod val="75000"/>
                            </a:srgbClr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73E87">
                                  <a:lumMod val="75000"/>
                                </a:srgb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73E87">
                                  <a:lumMod val="75000"/>
                                </a:srgbClr>
                              </a:solidFill>
                              <a:latin typeface="Cambria Math"/>
                              <a:ea typeface="Cambria Math"/>
                            </a:rPr>
                            <m:t>3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73E87">
                                  <a:lumMod val="75000"/>
                                </a:srgbClr>
                              </a:solidFill>
                              <a:latin typeface="Cambria Math"/>
                              <a:ea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3200" dirty="0">
                  <a:solidFill>
                    <a:srgbClr val="073E87">
                      <a:lumMod val="75000"/>
                    </a:srgbClr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3227883"/>
                <a:ext cx="3703258" cy="101752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392903" y="4509120"/>
                <a:ext cx="8352928" cy="1316258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52000">
                    <a:schemeClr val="tx2">
                      <a:lumMod val="20000"/>
                      <a:lumOff val="8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dirty="0"/>
                  <a:t>La fonction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lang="fr-FR" sz="2800" dirty="0"/>
                  <a:t> est strictement croissante sur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latin typeface="Cambria Math"/>
                      </a:rPr>
                      <m:t>[</m:t>
                    </m:r>
                    <m:f>
                      <m:fPr>
                        <m:ctrlPr>
                          <a:rPr lang="fr-FR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800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2800" b="0" i="1" smtClean="0">
                            <a:latin typeface="Cambria Math"/>
                          </a:rPr>
                          <m:t>5</m:t>
                        </m:r>
                      </m:den>
                    </m:f>
                    <m:r>
                      <a:rPr lang="fr-FR" sz="2800" b="0" i="1" smtClean="0">
                        <a:latin typeface="Cambria Math"/>
                      </a:rPr>
                      <m:t>;+</m:t>
                    </m:r>
                    <m:r>
                      <a:rPr lang="fr-FR" sz="2800" b="0" i="1" smtClean="0"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endParaRPr lang="fr-FR" sz="2800" dirty="0"/>
              </a:p>
              <a:p>
                <a:pPr algn="ctr"/>
                <a:r>
                  <a:rPr lang="fr-FR" sz="2800" dirty="0"/>
                  <a:t>et strictement décroissante sur </a:t>
                </a:r>
                <a14:m>
                  <m:oMath xmlns:m="http://schemas.openxmlformats.org/officeDocument/2006/math">
                    <m:r>
                      <a:rPr lang="fr-FR" sz="2800" i="1">
                        <a:latin typeface="Cambria Math"/>
                      </a:rPr>
                      <m:t>]</m:t>
                    </m:r>
                    <m:r>
                      <a:rPr lang="fr-FR" sz="2800" b="0" i="1" smtClean="0">
                        <a:latin typeface="Cambria Math"/>
                      </a:rPr>
                      <m:t>−</m:t>
                    </m:r>
                    <m:r>
                      <a:rPr lang="fr-FR" sz="2800" b="0" i="1" smtClean="0">
                        <a:latin typeface="Cambria Math"/>
                        <a:ea typeface="Cambria Math"/>
                      </a:rPr>
                      <m:t>∞;</m:t>
                    </m:r>
                    <m:f>
                      <m:fPr>
                        <m:ctrlPr>
                          <a:rPr lang="fr-FR" sz="28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fr-FR" sz="28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num>
                      <m:den>
                        <m:r>
                          <a:rPr lang="fr-FR" sz="2800" b="0" i="1" smtClean="0">
                            <a:latin typeface="Cambria Math"/>
                            <a:ea typeface="Cambria Math"/>
                          </a:rPr>
                          <m:t>5</m:t>
                        </m:r>
                      </m:den>
                    </m:f>
                    <m:r>
                      <a:rPr lang="fr-FR" sz="2800" b="0" i="1" smtClean="0">
                        <a:latin typeface="Cambria Math"/>
                        <a:ea typeface="Cambria Math"/>
                      </a:rPr>
                      <m:t>]</m:t>
                    </m:r>
                  </m:oMath>
                </a14:m>
                <a:r>
                  <a:rPr lang="fr-FR" sz="2800" dirty="0"/>
                  <a:t>.</a:t>
                </a: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903" y="4509120"/>
                <a:ext cx="8352928" cy="1316258"/>
              </a:xfrm>
              <a:prstGeom prst="rect">
                <a:avLst/>
              </a:prstGeom>
              <a:blipFill rotWithShape="1">
                <a:blip r:embed="rId4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394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68641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1700808"/>
            <a:ext cx="8229600" cy="129614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41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𝑰=[𝟎;+∞[</a:t>
            </a:r>
          </a:p>
          <a:p>
            <a:pPr marL="0" indent="0" algn="ctr">
              <a:buNone/>
            </a:pPr>
            <a:r>
              <a:rPr lang="fr-FR" sz="41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𝒇′(𝒙)=𝟒𝒙+𝟏</a:t>
            </a:r>
            <a:endParaRPr lang="fr-FR" sz="4100" dirty="0">
              <a:solidFill>
                <a:schemeClr val="tx2"/>
              </a:solidFill>
            </a:endParaRPr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1187624" y="2348880"/>
            <a:ext cx="7344816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597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59416"/>
            <a:ext cx="8229600" cy="1205488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59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𝑰=[𝟎;+∞[</a:t>
            </a:r>
          </a:p>
          <a:p>
            <a:pPr marL="0" indent="0" algn="ctr">
              <a:buNone/>
            </a:pPr>
            <a:r>
              <a:rPr lang="fr-FR" sz="59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𝒇′(𝒙)=𝟒𝒙+𝟏</a:t>
            </a:r>
            <a:endParaRPr lang="fr-FR" sz="5900" dirty="0">
              <a:solidFill>
                <a:schemeClr val="tx2"/>
              </a:solidFill>
            </a:endParaRPr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1187624" y="2348880"/>
            <a:ext cx="7344816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40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Ellipse 4"/>
              <p:cNvSpPr/>
              <p:nvPr/>
            </p:nvSpPr>
            <p:spPr>
              <a:xfrm>
                <a:off x="2195736" y="2564904"/>
                <a:ext cx="5328592" cy="1944216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>
                    <a:solidFill>
                      <a:schemeClr val="tx1"/>
                    </a:solidFill>
                  </a:rPr>
                  <a:t>    </a:t>
                </a:r>
                <a:r>
                  <a:rPr lang="fr-FR" sz="2800" b="1" u="sng" dirty="0">
                    <a:solidFill>
                      <a:schemeClr val="tx1"/>
                    </a:solidFill>
                  </a:rPr>
                  <a:t>MÉTHODE</a:t>
                </a:r>
                <a:r>
                  <a:rPr lang="fr-FR" sz="2800" dirty="0">
                    <a:solidFill>
                      <a:schemeClr val="tx1"/>
                    </a:solidFill>
                  </a:rPr>
                  <a:t>	</a:t>
                </a:r>
              </a:p>
              <a:p>
                <a:pPr algn="ctr"/>
                <a:r>
                  <a:rPr lang="fr-FR" sz="2800" dirty="0">
                    <a:solidFill>
                      <a:schemeClr val="tx1"/>
                    </a:solidFill>
                  </a:rPr>
                  <a:t>On étudie le signe de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/>
                      </a:rPr>
                      <m:t>𝑓</m:t>
                    </m:r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/>
                      </a:rPr>
                      <m:t>′</m:t>
                    </m:r>
                  </m:oMath>
                </a14:m>
                <a:r>
                  <a:rPr lang="fr-FR" sz="2800" dirty="0">
                    <a:solidFill>
                      <a:schemeClr val="tx1"/>
                    </a:solidFill>
                  </a:rPr>
                  <a:t> afin d’en déduire le sens de variation de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/>
                      </a:rPr>
                      <m:t>𝑓</m:t>
                    </m:r>
                  </m:oMath>
                </a14:m>
                <a:endParaRPr lang="fr-FR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Ellips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2564904"/>
                <a:ext cx="5328592" cy="1944216"/>
              </a:xfrm>
              <a:prstGeom prst="ellipse">
                <a:avLst/>
              </a:prstGeom>
              <a:blipFill rotWithShape="1">
                <a:blip r:embed="rId2"/>
                <a:stretch>
                  <a:fillRect b="-464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0" y="4601547"/>
                <a:ext cx="9144000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700" dirty="0">
                    <a:solidFill>
                      <a:schemeClr val="tx2">
                        <a:lumMod val="75000"/>
                      </a:schemeClr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27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</a:rPr>
                      <m:t>𝑥</m:t>
                    </m:r>
                    <m:r>
                      <a:rPr lang="fr-FR" sz="27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27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𝐼</m:t>
                    </m:r>
                    <m:r>
                      <a:rPr lang="fr-FR" sz="27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, </m:t>
                    </m:r>
                    <m:r>
                      <a:rPr lang="fr-FR" sz="27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𝑥</m:t>
                    </m:r>
                    <m:r>
                      <a:rPr lang="fr-FR" sz="27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≥0</m:t>
                    </m:r>
                  </m:oMath>
                </a14:m>
                <a:r>
                  <a:rPr lang="fr-FR" sz="2700" b="0" dirty="0">
                    <a:solidFill>
                      <a:schemeClr val="tx2">
                        <a:lumMod val="75000"/>
                      </a:schemeClr>
                    </a:solidFill>
                    <a:ea typeface="Cambria Math"/>
                  </a:rPr>
                  <a:t> donc </a:t>
                </a:r>
                <a14:m>
                  <m:oMath xmlns:m="http://schemas.openxmlformats.org/officeDocument/2006/math">
                    <m:r>
                      <a:rPr lang="fr-FR" sz="27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4</m:t>
                    </m:r>
                    <m:r>
                      <a:rPr lang="fr-FR" sz="27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𝑥</m:t>
                    </m:r>
                    <m:r>
                      <a:rPr lang="fr-FR" sz="27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+1&gt;0</m:t>
                    </m:r>
                  </m:oMath>
                </a14:m>
                <a:r>
                  <a:rPr lang="fr-FR" sz="2700" b="0" dirty="0">
                    <a:solidFill>
                      <a:schemeClr val="tx2">
                        <a:lumMod val="75000"/>
                      </a:schemeClr>
                    </a:solidFill>
                    <a:ea typeface="Cambria Math"/>
                  </a:rPr>
                  <a:t> c’est-à-dire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700" b="0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2700" b="0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2700" b="0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700" b="0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2700" b="0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2700" b="0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&gt;0</m:t>
                    </m:r>
                  </m:oMath>
                </a14:m>
                <a:endParaRPr lang="fr-FR" sz="2700" b="0" dirty="0">
                  <a:solidFill>
                    <a:schemeClr val="tx2">
                      <a:lumMod val="75000"/>
                    </a:schemeClr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601547"/>
                <a:ext cx="9144000" cy="507831"/>
              </a:xfrm>
              <a:prstGeom prst="rect">
                <a:avLst/>
              </a:prstGeom>
              <a:blipFill rotWithShape="1">
                <a:blip r:embed="rId3"/>
                <a:stretch>
                  <a:fillRect l="-1200" t="-9639" b="-313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/>
              <p:cNvSpPr txBox="1"/>
              <p:nvPr/>
            </p:nvSpPr>
            <p:spPr>
              <a:xfrm>
                <a:off x="611560" y="5301208"/>
                <a:ext cx="7920880" cy="523220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52000">
                    <a:schemeClr val="tx2">
                      <a:lumMod val="20000"/>
                      <a:lumOff val="8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txBody>
              <a:bodyPr wrap="square" rtlCol="0">
                <a:spAutoFit/>
              </a:bodyPr>
              <a:lstStyle/>
              <a:p>
                <a:r>
                  <a:rPr lang="fr-FR" sz="2800" dirty="0"/>
                  <a:t>La fonction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lang="fr-FR" sz="2800" dirty="0"/>
                  <a:t> est strictement croissante sur </a:t>
                </a:r>
                <a:r>
                  <a:rPr lang="fr-FR" sz="2800" i="1" dirty="0"/>
                  <a:t>I</a:t>
                </a:r>
                <a:r>
                  <a:rPr lang="fr-FR" sz="2800" dirty="0"/>
                  <a:t>.</a:t>
                </a:r>
              </a:p>
            </p:txBody>
          </p:sp>
        </mc:Choice>
        <mc:Fallback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5301208"/>
                <a:ext cx="7920880" cy="523220"/>
              </a:xfrm>
              <a:prstGeom prst="rect">
                <a:avLst/>
              </a:prstGeom>
              <a:blipFill>
                <a:blip r:embed="rId4"/>
                <a:stretch>
                  <a:fillRect l="-1538" t="-11765" b="-3411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184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229600" cy="1493520"/>
              </a:xfrm>
            </p:spPr>
            <p:txBody>
              <a:bodyPr/>
              <a:lstStyle/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=]−∞;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𝒇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′(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𝒙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)=−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𝟑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𝒙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+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fr-FR" sz="9800" b="1" dirty="0">
                  <a:solidFill>
                    <a:schemeClr val="tx2"/>
                  </a:solidFill>
                  <a:latin typeface="Calibri"/>
                </a:endParaRPr>
              </a:p>
              <a:p>
                <a:pPr marL="0" indent="0" algn="ctr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229600" cy="149352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1187624" y="2348880"/>
            <a:ext cx="7344816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0118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575440"/>
                <a:ext cx="8229600" cy="1493520"/>
              </a:xfrm>
            </p:spPr>
            <p:txBody>
              <a:bodyPr>
                <a:normAutofit lnSpcReduction="10000"/>
              </a:bodyPr>
              <a:lstStyle/>
              <a:p>
                <a:pPr marL="0" lvl="0" indent="0" algn="ctr">
                  <a:buClrTx/>
                  <a:buSzTx/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=[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;+∞[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=−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𝟕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𝒙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−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fr-FR" sz="9800" dirty="0">
                  <a:solidFill>
                    <a:schemeClr val="tx2"/>
                  </a:solidFill>
                  <a:latin typeface="Calibri"/>
                </a:endParaRPr>
              </a:p>
              <a:p>
                <a:pPr marL="0" indent="0" algn="ctr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575440"/>
                <a:ext cx="8229600" cy="149352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1259632" y="2348880"/>
            <a:ext cx="7128792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192473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229600" cy="1493520"/>
              </a:xfrm>
            </p:spPr>
            <p:txBody>
              <a:bodyPr>
                <a:noAutofit/>
              </a:bodyPr>
              <a:lstStyle/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  <a:ea typeface="Cambria Math"/>
                        </a:rPr>
                        <m:t>ℝ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𝒙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²</m:t>
                      </m:r>
                      <m:r>
                        <a:rPr lang="fr-FR" sz="3200" b="1">
                          <a:solidFill>
                            <a:schemeClr val="tx2"/>
                          </a:solidFill>
                          <a:latin typeface="Cambria Math"/>
                        </a:rPr>
                        <m:t>+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fr-FR" sz="3200" b="1" dirty="0">
                  <a:solidFill>
                    <a:schemeClr val="tx2"/>
                  </a:solidFill>
                  <a:latin typeface="Calibri"/>
                </a:endParaRPr>
              </a:p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229600" cy="149352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1187624" y="2348880"/>
            <a:ext cx="7344816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4000" dirty="0">
              <a:solidFill>
                <a:schemeClr val="tx2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533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1602120"/>
                <a:ext cx="8229600" cy="1493520"/>
              </a:xfrm>
            </p:spPr>
            <p:txBody>
              <a:bodyPr>
                <a:normAutofit lnSpcReduction="10000"/>
              </a:bodyPr>
              <a:lstStyle/>
              <a:p>
                <a:pPr marL="0" lvl="0" indent="0" algn="ctr">
                  <a:buClrTx/>
                  <a:buSzTx/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  <a:ea typeface="Cambria Math"/>
                        </a:rPr>
                        <m:t>ℝ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=−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fr-FR" sz="3200" b="1">
                          <a:solidFill>
                            <a:schemeClr val="tx2"/>
                          </a:solidFill>
                          <a:latin typeface="Cambria Math"/>
                        </a:rPr>
                        <m:t>−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fr-FR" sz="9800" b="1" dirty="0">
                  <a:solidFill>
                    <a:schemeClr val="tx2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1602120"/>
                <a:ext cx="8229600" cy="149352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1187624" y="2348880"/>
            <a:ext cx="7344816" cy="14401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55340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1916832"/>
                <a:ext cx="8229600" cy="1728192"/>
              </a:xfrm>
            </p:spPr>
            <p:txBody>
              <a:bodyPr>
                <a:noAutofit/>
              </a:bodyPr>
              <a:lstStyle/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𝑰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=]−∞;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3200" b="1" i="1" smtClean="0">
                          <a:solidFill>
                            <a:schemeClr val="tx2"/>
                          </a:solidFill>
                          <a:latin typeface="Cambria Math"/>
                        </a:rPr>
                        <m:t>[</m:t>
                      </m:r>
                    </m:oMath>
                  </m:oMathPara>
                </a14:m>
                <a:endParaRPr lang="fr-FR" sz="3200" b="1" i="1" dirty="0">
                  <a:solidFill>
                    <a:schemeClr val="tx2"/>
                  </a:solidFill>
                  <a:latin typeface="Cambria Math"/>
                </a:endParaRPr>
              </a:p>
              <a:p>
                <a:pPr marL="0" lvl="0" indent="0" algn="ctr"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𝒇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′(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𝒙</m:t>
                      </m:r>
                      <m:r>
                        <a:rPr lang="fr-FR" sz="3200" b="1" i="1">
                          <a:solidFill>
                            <a:schemeClr val="tx2"/>
                          </a:solidFill>
                          <a:latin typeface="Cambria Math"/>
                        </a:rPr>
                        <m:t>)=</m:t>
                      </m:r>
                      <m:f>
                        <m:fPr>
                          <m:ctrlP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𝟕</m:t>
                          </m:r>
                        </m:num>
                        <m:den>
                          <m:r>
                            <a:rPr lang="fr-FR" sz="3200" b="1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  <a:latin typeface="Calibri"/>
                </a:endParaRPr>
              </a:p>
              <a:p>
                <a:pPr marL="0" indent="0" algn="ctr">
                  <a:buNone/>
                </a:pPr>
                <a: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 </a:t>
                </a: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1916832"/>
                <a:ext cx="8229600" cy="1728192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ous-titre 2"/>
          <p:cNvSpPr txBox="1">
            <a:spLocks/>
          </p:cNvSpPr>
          <p:nvPr/>
        </p:nvSpPr>
        <p:spPr>
          <a:xfrm>
            <a:off x="787536" y="1628800"/>
            <a:ext cx="7920880" cy="24482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12300" dirty="0">
              <a:solidFill>
                <a:schemeClr val="tx2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3905545773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659</Words>
  <Application>Microsoft Office PowerPoint</Application>
  <PresentationFormat>Affichage à l'écran (4:3)</PresentationFormat>
  <Paragraphs>119</Paragraphs>
  <Slides>26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26</vt:i4>
      </vt:variant>
    </vt:vector>
  </HeadingPairs>
  <TitlesOfParts>
    <vt:vector size="35" baseType="lpstr">
      <vt:lpstr>Arial</vt:lpstr>
      <vt:lpstr>Calibri</vt:lpstr>
      <vt:lpstr>Cambria</vt:lpstr>
      <vt:lpstr>Cambria Math</vt:lpstr>
      <vt:lpstr>Constantia</vt:lpstr>
      <vt:lpstr>Wingdings 2</vt:lpstr>
      <vt:lpstr>Thème Office</vt:lpstr>
      <vt:lpstr>Débit</vt:lpstr>
      <vt:lpstr>1_Débit</vt:lpstr>
      <vt:lpstr>Dérivation Série 7</vt:lpstr>
      <vt:lpstr>Présentation PowerPoint</vt:lpstr>
      <vt:lpstr>Question 0 </vt:lpstr>
      <vt:lpstr>Question 0 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DéRIVéES Série 1</dc:title>
  <dc:creator>deletombe</dc:creator>
  <cp:lastModifiedBy>JC</cp:lastModifiedBy>
  <cp:revision>36</cp:revision>
  <dcterms:created xsi:type="dcterms:W3CDTF">2017-04-25T18:17:56Z</dcterms:created>
  <dcterms:modified xsi:type="dcterms:W3CDTF">2021-08-15T15:08:53Z</dcterms:modified>
</cp:coreProperties>
</file>